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11"/>
  </p:notesMasterIdLst>
  <p:sldIdLst>
    <p:sldId id="256" r:id="rId2"/>
    <p:sldId id="264" r:id="rId3"/>
    <p:sldId id="261" r:id="rId4"/>
    <p:sldId id="260" r:id="rId5"/>
    <p:sldId id="259" r:id="rId6"/>
    <p:sldId id="268" r:id="rId7"/>
    <p:sldId id="262" r:id="rId8"/>
    <p:sldId id="265" r:id="rId9"/>
    <p:sldId id="26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5C6D"/>
    <a:srgbClr val="C05C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43"/>
    <p:restoredTop sz="94718"/>
  </p:normalViewPr>
  <p:slideViewPr>
    <p:cSldViewPr snapToGrid="0" snapToObjects="1">
      <p:cViewPr>
        <p:scale>
          <a:sx n="75" d="100"/>
          <a:sy n="75" d="100"/>
        </p:scale>
        <p:origin x="464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4" d="100"/>
          <a:sy n="84" d="100"/>
        </p:scale>
        <p:origin x="31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2.png>
</file>

<file path=ppt/media/image13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1521D5-81E8-594B-B73C-FEE003A76476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F3B4B9-A3A5-454D-9574-9C324A911B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3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F3B4B9-A3A5-454D-9574-9C324A911B1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771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10/10/19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070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smtClean="0"/>
              <a:t>10/10/19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296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smtClean="0"/>
              <a:t>10/10/19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413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smtClean="0"/>
              <a:t>10/10/19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882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smtClean="0"/>
              <a:t>10/10/19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858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10/10/19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603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smtClean="0"/>
              <a:t>10/10/19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53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smtClean="0"/>
              <a:t>10/10/19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48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smtClean="0"/>
              <a:t>10/10/19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645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smtClean="0"/>
              <a:t>10/10/19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631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smtClean="0"/>
              <a:t>10/10/19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077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37057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543297"/>
            <a:ext cx="2520419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32218" y="804672"/>
            <a:ext cx="6619702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672" y="2228090"/>
            <a:ext cx="2520419" cy="3706365"/>
          </a:xfrm>
        </p:spPr>
        <p:txBody>
          <a:bodyPr anchor="t" anchorCtr="1">
            <a:normAutofit/>
          </a:bodyPr>
          <a:lstStyle>
            <a:lvl1pPr marL="0" indent="0" algn="l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smtClean="0"/>
              <a:t>10/10/19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372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10/10/19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50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32" r:id="rId9"/>
    <p:sldLayoutId id="2147483729" r:id="rId10"/>
    <p:sldLayoutId id="2147483730" r:id="rId11"/>
    <p:sldLayoutId id="2147483731" r:id="rId12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emf"/><Relationship Id="rId3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emf"/><Relationship Id="rId3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4" Type="http://schemas.openxmlformats.org/officeDocument/2006/relationships/image" Target="../media/image13.png"/><Relationship Id="rId5" Type="http://schemas.openxmlformats.org/officeDocument/2006/relationships/image" Target="../media/image14.emf"/><Relationship Id="rId6" Type="http://schemas.openxmlformats.org/officeDocument/2006/relationships/image" Target="../media/image15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emf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badi MT Condensed Light" charset="0"/>
                <a:ea typeface="Abadi MT Condensed Light" charset="0"/>
                <a:cs typeface="Abadi MT Condensed Light" charset="0"/>
              </a:rPr>
              <a:t>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Yu Veronica Sui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0" y="2577830"/>
            <a:ext cx="859925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rPr>
              <a:t>Psychosis classification using diffusion MRI </a:t>
            </a:r>
          </a:p>
          <a:p>
            <a:pPr algn="ctr"/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rPr>
              <a:t>and cognitive-behavioral data</a:t>
            </a:r>
          </a:p>
        </p:txBody>
      </p:sp>
    </p:spTree>
    <p:extLst>
      <p:ext uri="{BB962C8B-B14F-4D97-AF65-F5344CB8AC3E}">
        <p14:creationId xmlns:p14="http://schemas.microsoft.com/office/powerpoint/2010/main" val="1748059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Diffusion MRI data</a:t>
            </a:r>
          </a:p>
          <a:p>
            <a:pPr lvl="1"/>
            <a:r>
              <a:rPr lang="en-US" dirty="0"/>
              <a:t>Mean diffusion </a:t>
            </a:r>
            <a:r>
              <a:rPr lang="en-US" dirty="0" smtClean="0"/>
              <a:t>kurtosis, whole brain coverage</a:t>
            </a:r>
            <a:endParaRPr lang="en-US" dirty="0"/>
          </a:p>
          <a:p>
            <a:pPr lvl="1"/>
            <a:r>
              <a:rPr lang="en-US" dirty="0"/>
              <a:t>Extreme values due to imperfections in MRI scan and errors in diffusion model fitting</a:t>
            </a:r>
          </a:p>
          <a:p>
            <a:pPr lvl="1"/>
            <a:r>
              <a:rPr lang="en-US" dirty="0"/>
              <a:t>Treating every brain region as a variable, hence a LOT of variables (more than number of observations)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Cognitive test data</a:t>
            </a:r>
          </a:p>
          <a:p>
            <a:pPr lvl="1"/>
            <a:r>
              <a:rPr lang="en-US" dirty="0"/>
              <a:t>24 tests in total</a:t>
            </a:r>
          </a:p>
          <a:p>
            <a:pPr lvl="2"/>
            <a:r>
              <a:rPr lang="en-US" dirty="0"/>
              <a:t>IQ, recall and recognition, symbol coding</a:t>
            </a:r>
          </a:p>
          <a:p>
            <a:pPr lvl="2"/>
            <a:r>
              <a:rPr lang="mr-IN" dirty="0"/>
              <a:t>…</a:t>
            </a:r>
            <a:endParaRPr lang="en-US" dirty="0"/>
          </a:p>
          <a:p>
            <a:pPr lvl="1"/>
            <a:r>
              <a:rPr lang="en-US" dirty="0"/>
              <a:t>Some missing values</a:t>
            </a:r>
          </a:p>
          <a:p>
            <a:pPr lvl="2"/>
            <a:r>
              <a:rPr lang="en-US" dirty="0"/>
              <a:t>5 participants didn’t have cognitive tests scores</a:t>
            </a:r>
          </a:p>
        </p:txBody>
      </p:sp>
    </p:spTree>
    <p:extLst>
      <p:ext uri="{BB962C8B-B14F-4D97-AF65-F5344CB8AC3E}">
        <p14:creationId xmlns:p14="http://schemas.microsoft.com/office/powerpoint/2010/main" val="628540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FDC963E4-158F-0342-9151-8FAC99CBB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474" y="568831"/>
            <a:ext cx="7744691" cy="27360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F338A768-0051-6E42-9783-946994AD7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3783" y="568831"/>
            <a:ext cx="2187489" cy="27360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38CD22E1-EAB2-8847-A7D4-D0BC5BCF2F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8474" y="3767294"/>
            <a:ext cx="2187489" cy="27828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086F87BD-5643-5148-8A65-0D907BA427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7528" y="3767294"/>
            <a:ext cx="2171776" cy="2782818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="" xmlns:a16="http://schemas.microsoft.com/office/drawing/2014/main" id="{EA7072A5-BA23-8C49-ADD0-C991BD20E159}"/>
              </a:ext>
            </a:extLst>
          </p:cNvPr>
          <p:cNvCxnSpPr>
            <a:stCxn id="3" idx="3"/>
            <a:endCxn id="5" idx="1"/>
          </p:cNvCxnSpPr>
          <p:nvPr/>
        </p:nvCxnSpPr>
        <p:spPr>
          <a:xfrm>
            <a:off x="8271165" y="1936848"/>
            <a:ext cx="542618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="" xmlns:a16="http://schemas.microsoft.com/office/drawing/2014/main" id="{2F9D8436-A1B0-4D44-B797-05C98930A07E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9448800" y="3304865"/>
            <a:ext cx="458728" cy="547493"/>
          </a:xfrm>
          <a:prstGeom prst="straightConnector1">
            <a:avLst/>
          </a:prstGeom>
          <a:ln w="76200" cap="rnd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="" xmlns:a16="http://schemas.microsoft.com/office/drawing/2014/main" id="{4486AF0B-3671-5E41-BF2A-348C67FB1AEE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9907528" y="3304865"/>
            <a:ext cx="501053" cy="547493"/>
          </a:xfrm>
          <a:prstGeom prst="straightConnector1">
            <a:avLst/>
          </a:prstGeom>
          <a:ln w="76200" cap="rnd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="" xmlns:a16="http://schemas.microsoft.com/office/drawing/2014/main" id="{05A7779B-A7DE-8C42-9DB8-37A0DF6CAAFF}"/>
              </a:ext>
            </a:extLst>
          </p:cNvPr>
          <p:cNvCxnSpPr>
            <a:cxnSpLocks/>
            <a:stCxn id="7" idx="1"/>
            <a:endCxn id="4" idx="3"/>
          </p:cNvCxnSpPr>
          <p:nvPr/>
        </p:nvCxnSpPr>
        <p:spPr>
          <a:xfrm flipH="1">
            <a:off x="6101303" y="5158703"/>
            <a:ext cx="1577171" cy="1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505" y="3767294"/>
            <a:ext cx="2347310" cy="18905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380" y="3767294"/>
            <a:ext cx="2441923" cy="278281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81982" y="5700420"/>
            <a:ext cx="219002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 both left and right sides</a:t>
            </a:r>
          </a:p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- 34 grey matter regions</a:t>
            </a:r>
          </a:p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- 34 white matter regions</a:t>
            </a:r>
          </a:p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- 7 subcortical structures</a:t>
            </a:r>
          </a:p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Corpus callosum</a:t>
            </a:r>
          </a:p>
        </p:txBody>
      </p:sp>
    </p:spTree>
    <p:extLst>
      <p:ext uri="{BB962C8B-B14F-4D97-AF65-F5344CB8AC3E}">
        <p14:creationId xmlns:p14="http://schemas.microsoft.com/office/powerpoint/2010/main" val="3110201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="" xmlns:a16="http://schemas.microsoft.com/office/drawing/2014/main" id="{6ACB50E8-C1B1-A846-A17C-7E472513C15C}"/>
              </a:ext>
            </a:extLst>
          </p:cNvPr>
          <p:cNvSpPr txBox="1">
            <a:spLocks/>
          </p:cNvSpPr>
          <p:nvPr/>
        </p:nvSpPr>
        <p:spPr>
          <a:xfrm>
            <a:off x="804672" y="2138035"/>
            <a:ext cx="2520419" cy="4176668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5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Missing &amp; extreme values</a:t>
            </a:r>
          </a:p>
          <a:p>
            <a:pPr marL="285750" indent="-285750">
              <a:buClr>
                <a:schemeClr val="bg1"/>
              </a:buClr>
              <a:buFont typeface="Wingdings" charset="2"/>
              <a:buChar char="§"/>
            </a:pPr>
            <a:r>
              <a:rPr lang="en-US" smtClean="0"/>
              <a:t>Eliminate regions that didn’t have great coverage in MRI scan.</a:t>
            </a:r>
          </a:p>
          <a:p>
            <a:pPr marL="285750" indent="-285750">
              <a:buClr>
                <a:schemeClr val="bg1"/>
              </a:buClr>
              <a:buFont typeface="Wingdings" pitchFamily="2" charset="2"/>
              <a:buChar char="§"/>
            </a:pPr>
            <a:r>
              <a:rPr lang="en-US" smtClean="0"/>
              <a:t>Cleaned out regions that had outliers basing on theoretical limitations (e.g., mean diffusion kurtosis values shouldn’t be smaller than 0 or larger than 2).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5F13563-E1BD-8F4D-AE84-4E7B001C4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/>
              <a:t>MRI data</a:t>
            </a:r>
            <a:br>
              <a:rPr lang="en-US" dirty="0"/>
            </a:br>
            <a:r>
              <a:rPr lang="en-US" dirty="0"/>
              <a:t>Cleaning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CF1FB483-84E5-C84B-911F-6AB9E73C9F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403" b="13493"/>
          <a:stretch/>
        </p:blipFill>
        <p:spPr>
          <a:xfrm>
            <a:off x="4811179" y="180108"/>
            <a:ext cx="7112000" cy="368604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F7778B11-1D4F-8D4D-8006-460E4BCF9E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16" b="8044"/>
          <a:stretch/>
        </p:blipFill>
        <p:spPr>
          <a:xfrm>
            <a:off x="2402959" y="3789950"/>
            <a:ext cx="9700974" cy="297799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560287" y="3221664"/>
            <a:ext cx="7132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regions</a:t>
            </a:r>
          </a:p>
        </p:txBody>
      </p:sp>
      <p:sp>
        <p:nvSpPr>
          <p:cNvPr id="12" name="TextBox 11"/>
          <p:cNvSpPr txBox="1"/>
          <p:nvPr/>
        </p:nvSpPr>
        <p:spPr>
          <a:xfrm rot="16200000">
            <a:off x="4865141" y="1545302"/>
            <a:ext cx="883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Mean MK</a:t>
            </a:r>
          </a:p>
        </p:txBody>
      </p:sp>
    </p:spTree>
    <p:extLst>
      <p:ext uri="{BB962C8B-B14F-4D97-AF65-F5344CB8AC3E}">
        <p14:creationId xmlns:p14="http://schemas.microsoft.com/office/powerpoint/2010/main" val="232401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5F13563-E1BD-8F4D-AE84-4E7B001C4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MRI data</a:t>
            </a:r>
            <a:br>
              <a:rPr lang="en-US" dirty="0"/>
            </a:br>
            <a:r>
              <a:rPr lang="en-US" dirty="0"/>
              <a:t>Cleaning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="" xmlns:a16="http://schemas.microsoft.com/office/drawing/2014/main" id="{6ACB50E8-C1B1-A846-A17C-7E472513C1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4672" y="2138035"/>
            <a:ext cx="2520419" cy="4176668"/>
          </a:xfrm>
        </p:spPr>
        <p:txBody>
          <a:bodyPr/>
          <a:lstStyle/>
          <a:p>
            <a:pPr algn="l"/>
            <a:r>
              <a:rPr lang="en-US" dirty="0"/>
              <a:t>Missing </a:t>
            </a:r>
            <a:r>
              <a:rPr lang="en-US" dirty="0" smtClean="0"/>
              <a:t>&amp; extreme </a:t>
            </a:r>
            <a:r>
              <a:rPr lang="en-US" dirty="0"/>
              <a:t>values</a:t>
            </a:r>
          </a:p>
          <a:p>
            <a:pPr marL="285750" indent="-285750" algn="l">
              <a:buClr>
                <a:schemeClr val="bg1"/>
              </a:buClr>
              <a:buFont typeface="Wingdings" charset="2"/>
              <a:buChar char="§"/>
            </a:pPr>
            <a:r>
              <a:rPr lang="en-US" dirty="0" smtClean="0"/>
              <a:t>Eliminate </a:t>
            </a:r>
            <a:r>
              <a:rPr lang="en-US" dirty="0"/>
              <a:t>regions that didn’t have great coverage in MRI scan</a:t>
            </a:r>
            <a:r>
              <a:rPr lang="en-US" dirty="0" smtClean="0"/>
              <a:t>.</a:t>
            </a:r>
            <a:endParaRPr lang="en-US" dirty="0"/>
          </a:p>
          <a:p>
            <a:pPr marL="285750" indent="-285750">
              <a:buClr>
                <a:schemeClr val="bg1"/>
              </a:buClr>
              <a:buFont typeface="Wingdings" pitchFamily="2" charset="2"/>
              <a:buChar char="§"/>
            </a:pPr>
            <a:r>
              <a:rPr lang="en-US" dirty="0" smtClean="0"/>
              <a:t>Cleaned </a:t>
            </a:r>
            <a:r>
              <a:rPr lang="en-US" dirty="0"/>
              <a:t>out </a:t>
            </a:r>
            <a:r>
              <a:rPr lang="en-US" dirty="0" smtClean="0"/>
              <a:t>regions that had outliers </a:t>
            </a:r>
            <a:r>
              <a:rPr lang="en-US" dirty="0"/>
              <a:t>basing on </a:t>
            </a:r>
            <a:r>
              <a:rPr lang="en-US" dirty="0" smtClean="0"/>
              <a:t>theoretical </a:t>
            </a:r>
            <a:r>
              <a:rPr lang="en-US" dirty="0"/>
              <a:t>limitations (e.g., mean diffusion kurtosis values shouldn’t be smaller than 0 or larger than 2).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60287" y="3221664"/>
            <a:ext cx="7132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regions</a:t>
            </a:r>
          </a:p>
        </p:txBody>
      </p:sp>
      <p:sp>
        <p:nvSpPr>
          <p:cNvPr id="7" name="TextBox 6"/>
          <p:cNvSpPr txBox="1"/>
          <p:nvPr/>
        </p:nvSpPr>
        <p:spPr>
          <a:xfrm rot="16200000">
            <a:off x="4865141" y="1545302"/>
            <a:ext cx="883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Mean MK</a:t>
            </a:r>
          </a:p>
        </p:txBody>
      </p:sp>
      <p:sp>
        <p:nvSpPr>
          <p:cNvPr id="8" name="TextBox 7"/>
          <p:cNvSpPr txBox="1"/>
          <p:nvPr/>
        </p:nvSpPr>
        <p:spPr>
          <a:xfrm rot="16200000">
            <a:off x="4865140" y="4982742"/>
            <a:ext cx="8835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Mean MK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560287" y="6518324"/>
            <a:ext cx="7132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regions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8509" b="22898"/>
          <a:stretch/>
        </p:blipFill>
        <p:spPr>
          <a:xfrm>
            <a:off x="4811179" y="3563307"/>
            <a:ext cx="7112000" cy="31253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CF1FB483-84E5-C84B-911F-6AB9E73C9F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403" b="13493"/>
          <a:stretch/>
        </p:blipFill>
        <p:spPr>
          <a:xfrm>
            <a:off x="4811179" y="180108"/>
            <a:ext cx="7112000" cy="3686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027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7948" y="1540932"/>
            <a:ext cx="9346851" cy="430251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83392" t="17050" r="8613" b="20115"/>
          <a:stretch/>
        </p:blipFill>
        <p:spPr>
          <a:xfrm>
            <a:off x="9685867" y="1918924"/>
            <a:ext cx="958050" cy="34658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266019" y="1540932"/>
            <a:ext cx="32422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Left and right </a:t>
            </a:r>
            <a:r>
              <a:rPr lang="en-US" sz="160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hemisphere separated 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477435" y="1540932"/>
            <a:ext cx="30964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Left and right hemisphere together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376820" y="5535674"/>
            <a:ext cx="7132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regions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35145" y="5535674"/>
            <a:ext cx="7132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regions</a:t>
            </a:r>
          </a:p>
        </p:txBody>
      </p:sp>
      <p:sp>
        <p:nvSpPr>
          <p:cNvPr id="13" name="TextBox 12"/>
          <p:cNvSpPr txBox="1"/>
          <p:nvPr/>
        </p:nvSpPr>
        <p:spPr>
          <a:xfrm rot="16200000">
            <a:off x="1412963" y="3497973"/>
            <a:ext cx="7132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regions</a:t>
            </a:r>
          </a:p>
        </p:txBody>
      </p:sp>
    </p:spTree>
    <p:extLst>
      <p:ext uri="{BB962C8B-B14F-4D97-AF65-F5344CB8AC3E}">
        <p14:creationId xmlns:p14="http://schemas.microsoft.com/office/powerpoint/2010/main" val="467123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543297"/>
            <a:ext cx="2520419" cy="1455624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Cognitive data </a:t>
            </a:r>
            <a:br>
              <a:rPr lang="en-US" dirty="0"/>
            </a:br>
            <a:r>
              <a:rPr lang="en-US" dirty="0"/>
              <a:t>Cleaning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880345" y="709695"/>
            <a:ext cx="6889897" cy="15938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Eliminate observations with many missing scores </a:t>
            </a:r>
          </a:p>
          <a:p>
            <a:pPr lvl="1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Probably didn’t complete the whole test</a:t>
            </a: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Eliminate scores that have very low variance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597" y="2303542"/>
            <a:ext cx="9538882" cy="430965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690038" y="3519378"/>
            <a:ext cx="7655442" cy="22328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053471" y="2190308"/>
            <a:ext cx="2835347" cy="4540102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326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543297"/>
            <a:ext cx="2520419" cy="1455624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Cognitive dataset </a:t>
            </a:r>
            <a:br>
              <a:rPr lang="en-US" dirty="0"/>
            </a:br>
            <a:r>
              <a:rPr lang="en-US" dirty="0"/>
              <a:t>PCA</a:t>
            </a:r>
          </a:p>
        </p:txBody>
      </p:sp>
      <p:pic>
        <p:nvPicPr>
          <p:cNvPr id="5" name="PCA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7778" y="2732567"/>
            <a:ext cx="3395573" cy="2991145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5470" y="546693"/>
            <a:ext cx="3840837" cy="5727563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4771680" y="543297"/>
            <a:ext cx="3719177" cy="31019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PCA </a:t>
            </a:r>
          </a:p>
          <a:p>
            <a:pPr lvl="1"/>
            <a:r>
              <a:rPr lang="en-US" dirty="0"/>
              <a:t>18 test scores remaining</a:t>
            </a:r>
          </a:p>
          <a:p>
            <a:pPr lvl="1"/>
            <a:r>
              <a:rPr lang="en-US" dirty="0"/>
              <a:t>Using alternating least squares algorithms to deal with missing values (14 missing)</a:t>
            </a:r>
          </a:p>
          <a:p>
            <a:pPr lvl="1"/>
            <a:r>
              <a:rPr lang="en-US" dirty="0"/>
              <a:t>Found 3 principle components explaining 71.7% of the total variance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041" y="2937835"/>
            <a:ext cx="2895600" cy="367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653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1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</a:t>
            </a:r>
            <a:br>
              <a:rPr lang="en-US" dirty="0" smtClean="0"/>
            </a:br>
            <a:r>
              <a:rPr lang="en-US" dirty="0" smtClean="0"/>
              <a:t>differences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10932" y="1238357"/>
            <a:ext cx="5799089" cy="434103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41" y="2228090"/>
            <a:ext cx="3071879" cy="389374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0517031" y="1576145"/>
            <a:ext cx="185980" cy="185980"/>
          </a:xfrm>
          <a:prstGeom prst="rect">
            <a:avLst/>
          </a:prstGeom>
          <a:solidFill>
            <a:srgbClr val="C05C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517031" y="1928677"/>
            <a:ext cx="185980" cy="185980"/>
          </a:xfrm>
          <a:prstGeom prst="rect">
            <a:avLst/>
          </a:prstGeom>
          <a:solidFill>
            <a:srgbClr val="415C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703011" y="1416143"/>
            <a:ext cx="9299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Controls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Patients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33067" y="1865358"/>
            <a:ext cx="280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*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855202" y="1577459"/>
            <a:ext cx="280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*</a:t>
            </a:r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6333067" y="2114657"/>
            <a:ext cx="28084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7838269" y="1812698"/>
            <a:ext cx="28084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92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3924</TotalTime>
  <Words>277</Words>
  <Application>Microsoft Macintosh PowerPoint</Application>
  <PresentationFormat>Widescreen</PresentationFormat>
  <Paragraphs>54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Abadi MT Condensed Light</vt:lpstr>
      <vt:lpstr>Calibri</vt:lpstr>
      <vt:lpstr>Gill Sans MT</vt:lpstr>
      <vt:lpstr>Mangal</vt:lpstr>
      <vt:lpstr>Wingdings</vt:lpstr>
      <vt:lpstr>Arial</vt:lpstr>
      <vt:lpstr>Parcel</vt:lpstr>
      <vt:lpstr> </vt:lpstr>
      <vt:lpstr>datasets</vt:lpstr>
      <vt:lpstr>PowerPoint Presentation</vt:lpstr>
      <vt:lpstr>MRI data Cleaning</vt:lpstr>
      <vt:lpstr>MRI data Cleaning</vt:lpstr>
      <vt:lpstr>PowerPoint Presentation</vt:lpstr>
      <vt:lpstr>Cognitive data  Cleaning</vt:lpstr>
      <vt:lpstr>Cognitive dataset  PCA</vt:lpstr>
      <vt:lpstr>Group differences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Veronica Sui</dc:creator>
  <cp:lastModifiedBy>Veronica Sui</cp:lastModifiedBy>
  <cp:revision>49</cp:revision>
  <dcterms:created xsi:type="dcterms:W3CDTF">2019-09-12T16:11:06Z</dcterms:created>
  <dcterms:modified xsi:type="dcterms:W3CDTF">2019-10-10T19:42:46Z</dcterms:modified>
</cp:coreProperties>
</file>

<file path=docProps/thumbnail.jpeg>
</file>